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42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884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26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768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10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652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094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5362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  <p15:guide id="3" orient="horz" pos="10368">
          <p15:clr>
            <a:srgbClr val="A4A3A4"/>
          </p15:clr>
        </p15:guide>
        <p15:guide id="4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7619" autoAdjust="0"/>
  </p:normalViewPr>
  <p:slideViewPr>
    <p:cSldViewPr showGuides="1">
      <p:cViewPr>
        <p:scale>
          <a:sx n="38" d="100"/>
          <a:sy n="38" d="100"/>
        </p:scale>
        <p:origin x="-1016" y="144"/>
      </p:cViewPr>
      <p:guideLst>
        <p:guide orient="horz" pos="6912"/>
        <p:guide pos="10368"/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CC0E3-902E-4C4B-AEC1-C3B02F0B0A29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FF62-FE64-FF45-BC08-040A58ECE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FF62-FE64-FF45-BC08-040A58ECE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31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6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95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2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658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7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2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05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96B8E2C0-E22F-4503-8C7B-C5F819545AF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31ADCF32-4AF7-48A4-870A-983996CC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em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97431" tIns="248716" rIns="497431" bIns="248716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3"/>
          </a:xfrm>
          <a:prstGeom prst="rect">
            <a:avLst/>
          </a:prstGeom>
        </p:spPr>
        <p:txBody>
          <a:bodyPr vert="horz" lIns="497431" tIns="248716" rIns="497431" bIns="248716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"/>
            <a:ext cx="43891200" cy="3657599"/>
          </a:xfrm>
          <a:prstGeom prst="rect">
            <a:avLst/>
          </a:prstGeom>
          <a:gradFill>
            <a:gsLst>
              <a:gs pos="86000">
                <a:srgbClr val="F4F4F4"/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lIns="128016" tIns="64008" rIns="128016" bIns="64008"/>
          <a:lstStyle>
            <a:lvl1pPr algn="r" defTabSz="3553084" rtl="0" eaLnBrk="1" latinLnBrk="0" hangingPunct="1">
              <a:spcBef>
                <a:spcPct val="0"/>
              </a:spcBef>
              <a:buNone/>
              <a:defRPr sz="171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89600"/>
            <a:ext cx="3810000" cy="1309076"/>
          </a:xfrm>
          <a:prstGeom prst="rect">
            <a:avLst/>
          </a:prstGeom>
        </p:spPr>
      </p:pic>
      <p:pic>
        <p:nvPicPr>
          <p:cNvPr id="10" name="Picture 20" descr="nsf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200" y="30251400"/>
            <a:ext cx="2286000" cy="227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" y="533400"/>
            <a:ext cx="7805056" cy="251891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8135600" y="30708600"/>
            <a:ext cx="21539200" cy="1791260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r>
              <a:rPr lang="en-GB" sz="3600" dirty="0" smtClean="0"/>
              <a:t>This work is funded by the National Science Foundation, Network for Computational Nanotechnology Cyberplatform, Award EEC-1227110.  Any opinions, findings, conclusions or recommendations expressed in this material are those of the authors and do not necessarily reflect the views of the National Science Foundation.</a:t>
            </a:r>
            <a:endParaRPr lang="en-GB" altLang="en-US" sz="3600" dirty="0"/>
          </a:p>
        </p:txBody>
      </p:sp>
      <p:pic>
        <p:nvPicPr>
          <p:cNvPr id="11" name="Picture 10" descr="SURF logo.gi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30609087"/>
            <a:ext cx="7747000" cy="23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3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iming>
    <p:tnLst>
      <p:par>
        <p:cTn id="1" dur="indefinite" restart="never" nodeType="tmRoot"/>
      </p:par>
    </p:tnLst>
  </p:timing>
  <p:txStyles>
    <p:titleStyle>
      <a:lvl1pPr algn="ctr" defTabSz="4263487" rtl="0" eaLnBrk="1" latinLnBrk="0" hangingPunct="1">
        <a:spcBef>
          <a:spcPct val="0"/>
        </a:spcBef>
        <a:buNone/>
        <a:defRPr sz="8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98808" indent="-1598808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00" kern="1200">
          <a:solidFill>
            <a:schemeClr val="tx1"/>
          </a:solidFill>
          <a:latin typeface="+mn-lt"/>
          <a:ea typeface="+mn-ea"/>
          <a:cs typeface="+mn-cs"/>
        </a:defRPr>
      </a:lvl1pPr>
      <a:lvl2pPr marL="3464084" indent="-1332341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13100" kern="1200">
          <a:solidFill>
            <a:schemeClr val="tx1"/>
          </a:solidFill>
          <a:latin typeface="+mn-lt"/>
          <a:ea typeface="+mn-ea"/>
          <a:cs typeface="+mn-cs"/>
        </a:defRPr>
      </a:lvl2pPr>
      <a:lvl3pPr marL="5329359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61104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59284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11724591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3856335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598807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119822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31744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6348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395231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26976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58719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790463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2220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5395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tiff"/><Relationship Id="rId21" Type="http://schemas.openxmlformats.org/officeDocument/2006/relationships/image" Target="../media/image21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tiff"/><Relationship Id="rId19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8200" y="381000"/>
            <a:ext cx="34798000" cy="1191095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900" dirty="0" smtClean="0"/>
              <a:t>Gaussian Process Regressions for Objective Surrogates in Stochastic Multi-Objective Optimization</a:t>
            </a:r>
            <a:endParaRPr lang="en-US" sz="6900" dirty="0"/>
          </a:p>
        </p:txBody>
      </p:sp>
      <p:sp>
        <p:nvSpPr>
          <p:cNvPr id="5" name="TextBox 4"/>
          <p:cNvSpPr txBox="1"/>
          <p:nvPr/>
        </p:nvSpPr>
        <p:spPr>
          <a:xfrm>
            <a:off x="7924800" y="1828800"/>
            <a:ext cx="35255200" cy="108337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200" dirty="0" smtClean="0"/>
              <a:t>   </a:t>
            </a:r>
            <a:r>
              <a:rPr lang="en-US" sz="6200" dirty="0" smtClean="0"/>
              <a:t>Juan </a:t>
            </a:r>
            <a:r>
              <a:rPr lang="en-US" sz="6200" dirty="0" err="1" smtClean="0"/>
              <a:t>Sebatian</a:t>
            </a:r>
            <a:r>
              <a:rPr lang="en-US" sz="6200" dirty="0" smtClean="0"/>
              <a:t> Martinez</a:t>
            </a:r>
            <a:r>
              <a:rPr lang="en-US" sz="6200" baseline="30000" dirty="0"/>
              <a:t>*</a:t>
            </a:r>
            <a:r>
              <a:rPr lang="en-US" sz="6200" dirty="0" smtClean="0"/>
              <a:t>, </a:t>
            </a:r>
            <a:r>
              <a:rPr lang="en-US" sz="6200" dirty="0" err="1" smtClean="0"/>
              <a:t>Piyush</a:t>
            </a:r>
            <a:r>
              <a:rPr lang="en-US" sz="6200" dirty="0" smtClean="0"/>
              <a:t> </a:t>
            </a:r>
            <a:r>
              <a:rPr lang="en-US" sz="6200" dirty="0" err="1" smtClean="0"/>
              <a:t>Pandita</a:t>
            </a:r>
            <a:r>
              <a:rPr lang="en-US" sz="6200" baseline="30000" dirty="0" smtClean="0"/>
              <a:t>✝</a:t>
            </a:r>
            <a:r>
              <a:rPr lang="en-US" sz="6200" dirty="0" smtClean="0"/>
              <a:t>, </a:t>
            </a:r>
            <a:r>
              <a:rPr lang="en-US" sz="6200" dirty="0" err="1" smtClean="0"/>
              <a:t>Rohit</a:t>
            </a:r>
            <a:r>
              <a:rPr lang="en-US" sz="6200" dirty="0" smtClean="0"/>
              <a:t> </a:t>
            </a:r>
            <a:r>
              <a:rPr lang="en-US" sz="6200" dirty="0" err="1" smtClean="0"/>
              <a:t>Tripathy</a:t>
            </a:r>
            <a:r>
              <a:rPr lang="en-US" sz="6200" baseline="30000" dirty="0"/>
              <a:t> ✝</a:t>
            </a:r>
            <a:r>
              <a:rPr lang="en-US" sz="6200" dirty="0" smtClean="0"/>
              <a:t>, </a:t>
            </a:r>
            <a:r>
              <a:rPr lang="en-US" sz="6200" dirty="0" err="1" smtClean="0"/>
              <a:t>Ilias</a:t>
            </a:r>
            <a:r>
              <a:rPr lang="en-US" sz="6200" dirty="0" smtClean="0"/>
              <a:t> </a:t>
            </a:r>
            <a:r>
              <a:rPr lang="en-US" sz="6200" dirty="0" err="1" smtClean="0"/>
              <a:t>Bilionis</a:t>
            </a:r>
            <a:r>
              <a:rPr lang="en-US" sz="6200" baseline="30000" dirty="0"/>
              <a:t> ✝</a:t>
            </a:r>
            <a:endParaRPr lang="en-US" sz="6200" baseline="30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9207887" y="31119002"/>
            <a:ext cx="18466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63600" y="3657600"/>
            <a:ext cx="29464000" cy="134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aseline="30000" dirty="0" smtClean="0"/>
              <a:t>*</a:t>
            </a:r>
            <a:r>
              <a:rPr lang="en-US" sz="4000" dirty="0" smtClean="0"/>
              <a:t>Department </a:t>
            </a:r>
            <a:r>
              <a:rPr lang="en-US" sz="4000" dirty="0"/>
              <a:t>of Electric and Electronic Engineering, Universidad de Los Andes, Bogo</a:t>
            </a:r>
            <a:r>
              <a:rPr lang="es-ES" sz="4000" dirty="0" err="1"/>
              <a:t>tá</a:t>
            </a:r>
            <a:r>
              <a:rPr lang="es-ES" sz="4000" dirty="0"/>
              <a:t> D.C, 111711, Colombia.</a:t>
            </a:r>
            <a:endParaRPr lang="en-US" sz="4000" baseline="-25000" dirty="0"/>
          </a:p>
          <a:p>
            <a:pPr algn="r"/>
            <a:r>
              <a:rPr lang="en-US" sz="4000" baseline="30000" dirty="0"/>
              <a:t>✝ </a:t>
            </a:r>
            <a:r>
              <a:rPr lang="en-US" sz="4000" dirty="0" smtClean="0"/>
              <a:t>Department </a:t>
            </a:r>
            <a:r>
              <a:rPr lang="en-US" sz="4000" dirty="0"/>
              <a:t>of Mechanical Engineering, Purdue University, West Lafayette, Indiana, IN 47907, </a:t>
            </a:r>
            <a:r>
              <a:rPr lang="en-US" sz="4000" dirty="0" smtClean="0"/>
              <a:t>USA.</a:t>
            </a:r>
            <a:endParaRPr lang="es-ES" sz="4000" baseline="30000" dirty="0"/>
          </a:p>
        </p:txBody>
      </p:sp>
      <p:sp>
        <p:nvSpPr>
          <p:cNvPr id="36" name="Rounded Rectangle 35"/>
          <p:cNvSpPr/>
          <p:nvPr/>
        </p:nvSpPr>
        <p:spPr>
          <a:xfrm>
            <a:off x="996012" y="15642781"/>
            <a:ext cx="10032759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The Problem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96012" y="6267638"/>
            <a:ext cx="9938499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Background and Motivation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1638372" y="6267638"/>
            <a:ext cx="19359002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Our Objective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471615" y="14504838"/>
            <a:ext cx="1947309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The Methods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1539288" y="6272378"/>
            <a:ext cx="11970911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Our Results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1539288" y="21533715"/>
            <a:ext cx="11970911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At the end…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95400" y="7834549"/>
            <a:ext cx="8763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/>
              <a:t>Optimization defines the situation where </a:t>
            </a:r>
            <a:r>
              <a:rPr lang="en-US" sz="4000" dirty="0"/>
              <a:t> a function that describes the operation of a system should be minimized or </a:t>
            </a:r>
            <a:r>
              <a:rPr lang="en-US" sz="4000" dirty="0" smtClean="0"/>
              <a:t>maximized, restricted </a:t>
            </a:r>
            <a:r>
              <a:rPr lang="en-US" sz="4000" dirty="0"/>
              <a:t>to some constraints imposed by the system </a:t>
            </a:r>
            <a:r>
              <a:rPr lang="en-US" sz="4000" dirty="0" smtClean="0"/>
              <a:t>itself.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1619166" y="27132096"/>
            <a:ext cx="11891033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References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619167" y="28415494"/>
            <a:ext cx="10891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[1] M</a:t>
            </a:r>
            <a:r>
              <a:rPr lang="en-US" sz="1800" dirty="0"/>
              <a:t>. Seeger, Gaussian processes for machine learning. , vol. 14. 2004</a:t>
            </a:r>
            <a:r>
              <a:rPr lang="en-US" sz="1800" dirty="0" smtClean="0"/>
              <a:t>.</a:t>
            </a:r>
            <a:endParaRPr lang="es-ES" sz="1800" dirty="0"/>
          </a:p>
          <a:p>
            <a:r>
              <a:rPr lang="es-ES" sz="1800" dirty="0" smtClean="0"/>
              <a:t>[2] </a:t>
            </a:r>
            <a:r>
              <a:rPr lang="es-ES" sz="1800" dirty="0" err="1"/>
              <a:t>Emmerich</a:t>
            </a:r>
            <a:r>
              <a:rPr lang="es-ES" sz="1800" dirty="0"/>
              <a:t>, Michael, and </a:t>
            </a:r>
            <a:r>
              <a:rPr lang="es-ES" sz="1800" dirty="0" err="1"/>
              <a:t>Jan-willem</a:t>
            </a:r>
            <a:r>
              <a:rPr lang="es-ES" sz="1800" dirty="0"/>
              <a:t> </a:t>
            </a:r>
            <a:r>
              <a:rPr lang="es-ES" sz="1800" dirty="0" err="1"/>
              <a:t>Klinkenberg</a:t>
            </a:r>
            <a:r>
              <a:rPr lang="es-ES" sz="1800" dirty="0"/>
              <a:t>. "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computation</a:t>
            </a:r>
            <a:r>
              <a:rPr lang="es-ES" sz="1800" dirty="0"/>
              <a:t> of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expected</a:t>
            </a:r>
            <a:r>
              <a:rPr lang="es-ES" sz="1800" dirty="0"/>
              <a:t> </a:t>
            </a:r>
            <a:r>
              <a:rPr lang="es-ES" sz="1800" dirty="0" err="1"/>
              <a:t>improvement</a:t>
            </a:r>
            <a:r>
              <a:rPr lang="es-ES" sz="1800" dirty="0"/>
              <a:t> in </a:t>
            </a:r>
            <a:r>
              <a:rPr lang="es-ES" sz="1800" dirty="0" err="1"/>
              <a:t>dominated</a:t>
            </a:r>
            <a:r>
              <a:rPr lang="es-ES" sz="1800" dirty="0"/>
              <a:t> </a:t>
            </a:r>
            <a:r>
              <a:rPr lang="es-ES" sz="1800" dirty="0" err="1"/>
              <a:t>hypervolume</a:t>
            </a:r>
            <a:r>
              <a:rPr lang="es-ES" sz="1800" dirty="0"/>
              <a:t> of Pareto </a:t>
            </a:r>
            <a:r>
              <a:rPr lang="es-ES" sz="1800" dirty="0" err="1"/>
              <a:t>front</a:t>
            </a:r>
            <a:r>
              <a:rPr lang="es-ES" sz="1800" dirty="0"/>
              <a:t> </a:t>
            </a:r>
            <a:r>
              <a:rPr lang="es-ES" sz="1800" dirty="0" err="1"/>
              <a:t>approximations</a:t>
            </a:r>
            <a:r>
              <a:rPr lang="es-ES" sz="1800" dirty="0"/>
              <a:t>." </a:t>
            </a:r>
            <a:r>
              <a:rPr lang="es-ES" sz="1800" i="1" dirty="0" err="1"/>
              <a:t>Rapport</a:t>
            </a:r>
            <a:r>
              <a:rPr lang="es-ES" sz="1800" i="1" dirty="0"/>
              <a:t> </a:t>
            </a:r>
            <a:r>
              <a:rPr lang="es-ES" sz="1800" i="1" dirty="0" err="1"/>
              <a:t>technique</a:t>
            </a:r>
            <a:r>
              <a:rPr lang="es-ES" sz="1800" i="1" dirty="0"/>
              <a:t>, Leiden </a:t>
            </a:r>
            <a:r>
              <a:rPr lang="es-ES" sz="1800" i="1" dirty="0" err="1"/>
              <a:t>University</a:t>
            </a:r>
            <a:r>
              <a:rPr lang="es-ES" sz="1800" dirty="0"/>
              <a:t> (2008</a:t>
            </a:r>
            <a:r>
              <a:rPr lang="es-ES" sz="1800" dirty="0" smtClean="0"/>
              <a:t>).</a:t>
            </a:r>
          </a:p>
          <a:p>
            <a:r>
              <a:rPr lang="es-ES" sz="1800" dirty="0" smtClean="0"/>
              <a:t>[3] </a:t>
            </a:r>
            <a:r>
              <a:rPr lang="en-US" sz="1800" dirty="0"/>
              <a:t>J. Parr, Improvement criteria for constraint handling and </a:t>
            </a:r>
            <a:r>
              <a:rPr lang="en-US" sz="1800" dirty="0" err="1"/>
              <a:t>multiobjective</a:t>
            </a:r>
            <a:r>
              <a:rPr lang="en-US" sz="1800" dirty="0"/>
              <a:t> optimization . PhD</a:t>
            </a:r>
          </a:p>
          <a:p>
            <a:r>
              <a:rPr lang="en-US" sz="1800" dirty="0"/>
              <a:t>thesis, University of Southampton, 2013.</a:t>
            </a:r>
            <a:endParaRPr lang="en-US" sz="18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295400" y="17017884"/>
            <a:ext cx="938400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/>
              <a:t>Real life </a:t>
            </a:r>
            <a:r>
              <a:rPr lang="en-US" sz="4000" dirty="0" smtClean="0"/>
              <a:t>optimization problems in science and engineering share similar issues</a:t>
            </a:r>
            <a:r>
              <a:rPr lang="en-US" sz="4000" dirty="0" smtClean="0"/>
              <a:t>:</a:t>
            </a:r>
          </a:p>
          <a:p>
            <a:pPr algn="just"/>
            <a:endParaRPr lang="en-US" sz="4000" dirty="0"/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Multiple objectives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Limited observations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Expensive experiments or evaluations of computer code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Black box systems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Noise in observations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Epistemic uncertainty</a:t>
            </a:r>
            <a:endParaRPr lang="en-US" sz="4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763156" y="23696791"/>
            <a:ext cx="10516492" cy="2479894"/>
            <a:chOff x="551853" y="18558835"/>
            <a:chExt cx="10516492" cy="2479894"/>
          </a:xfrm>
        </p:grpSpPr>
        <p:sp>
          <p:nvSpPr>
            <p:cNvPr id="47" name="Cube 46"/>
            <p:cNvSpPr/>
            <p:nvPr/>
          </p:nvSpPr>
          <p:spPr>
            <a:xfrm>
              <a:off x="4231587" y="18558835"/>
              <a:ext cx="2841171" cy="2479894"/>
            </a:xfrm>
            <a:prstGeom prst="cub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?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062546" y="195296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2062546" y="20107326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062546" y="207488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6720986" y="194693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720986" y="20047075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720986" y="206885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51853" y="19739362"/>
                  <a:ext cx="100741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53" y="19739362"/>
                  <a:ext cx="1007417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424856" y="19646901"/>
                  <a:ext cx="1643489" cy="8003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40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  <m:r>
                          <a:rPr lang="es-ES" sz="4000" b="0" i="1" smtClean="0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s-ES" sz="40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4856" y="19646901"/>
                  <a:ext cx="1643489" cy="80034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Left Brace 55"/>
            <p:cNvSpPr/>
            <p:nvPr/>
          </p:nvSpPr>
          <p:spPr>
            <a:xfrm>
              <a:off x="1370707" y="19512534"/>
              <a:ext cx="545877" cy="1279451"/>
            </a:xfrm>
            <a:prstGeom prst="leftBrace">
              <a:avLst/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Left Brace 56"/>
            <p:cNvSpPr/>
            <p:nvPr/>
          </p:nvSpPr>
          <p:spPr>
            <a:xfrm rot="10800000">
              <a:off x="9016280" y="19425701"/>
              <a:ext cx="545877" cy="1279451"/>
            </a:xfrm>
            <a:prstGeom prst="leftBrace">
              <a:avLst>
                <a:gd name="adj1" fmla="val 8333"/>
                <a:gd name="adj2" fmla="val 46676"/>
              </a:avLst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815253" y="26128106"/>
            <a:ext cx="390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Black box system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56397" y="27138222"/>
            <a:ext cx="93840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/>
              <a:t>Different approaches have been taken through evolutionary algorithms: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Large amount of observations required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Uncertainty is not considered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6497" r="8135"/>
          <a:stretch/>
        </p:blipFill>
        <p:spPr>
          <a:xfrm>
            <a:off x="12361085" y="7661899"/>
            <a:ext cx="8346414" cy="6171685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16434877" y="15998029"/>
            <a:ext cx="3665210" cy="15039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Train GP surrogates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1563285" y="15998029"/>
            <a:ext cx="3665210" cy="1503936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Project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534404" y="15998030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Initial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6691694" y="15998028"/>
            <a:ext cx="4201713" cy="15039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 expected improvement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6959945" y="18641760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Propose a design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1563285" y="18641760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Add new observation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8" name="Elbow Connector 67"/>
          <p:cNvCxnSpPr/>
          <p:nvPr/>
        </p:nvCxnSpPr>
        <p:spPr>
          <a:xfrm rot="10800000">
            <a:off x="18267482" y="17501966"/>
            <a:ext cx="3295803" cy="1891762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5199614" y="16749997"/>
            <a:ext cx="123526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0100087" y="16749997"/>
            <a:ext cx="1463198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5228495" y="16749996"/>
            <a:ext cx="1463198" cy="1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8792550" y="17501965"/>
            <a:ext cx="0" cy="1139795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5228495" y="19393727"/>
            <a:ext cx="1731450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154696" y="20425186"/>
            <a:ext cx="7259601" cy="50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General methodology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ube 89"/>
              <p:cNvSpPr/>
              <p:nvPr/>
            </p:nvSpPr>
            <p:spPr>
              <a:xfrm>
                <a:off x="4024197" y="11166071"/>
                <a:ext cx="2224203" cy="1982578"/>
              </a:xfrm>
              <a:prstGeom prst="cub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" sz="6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s-ES" sz="6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s-ES" sz="6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0" name="Cub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97" y="11166071"/>
                <a:ext cx="2224203" cy="1982578"/>
              </a:xfrm>
              <a:prstGeom prst="cub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/>
          <p:nvPr/>
        </p:nvCxnSpPr>
        <p:spPr>
          <a:xfrm>
            <a:off x="2403882" y="12257363"/>
            <a:ext cx="1635629" cy="103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6096081" y="12215640"/>
            <a:ext cx="16367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/>
              <p:cNvSpPr txBox="1"/>
              <p:nvPr/>
            </p:nvSpPr>
            <p:spPr>
              <a:xfrm>
                <a:off x="2285439" y="11243199"/>
                <a:ext cx="17060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439" y="11243199"/>
                <a:ext cx="1706092" cy="10156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/>
              <p:cNvSpPr txBox="1"/>
              <p:nvPr/>
            </p:nvSpPr>
            <p:spPr>
              <a:xfrm>
                <a:off x="6021402" y="11152965"/>
                <a:ext cx="17060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402" y="11152965"/>
                <a:ext cx="1706092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1428877" y="12297312"/>
            <a:ext cx="2754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Time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Materials</a:t>
            </a:r>
          </a:p>
          <a:p>
            <a:pPr marL="571500" indent="-571500">
              <a:buFont typeface="Arial" charset="0"/>
              <a:buChar char="•"/>
            </a:pPr>
            <a:r>
              <a:rPr lang="is-IS" sz="3600" dirty="0" smtClean="0"/>
              <a:t>…</a:t>
            </a:r>
            <a:endParaRPr lang="en-US" sz="3600" dirty="0" smtClean="0"/>
          </a:p>
        </p:txBody>
      </p:sp>
      <p:sp>
        <p:nvSpPr>
          <p:cNvPr id="102" name="TextBox 101"/>
          <p:cNvSpPr txBox="1"/>
          <p:nvPr/>
        </p:nvSpPr>
        <p:spPr>
          <a:xfrm>
            <a:off x="6313732" y="12168628"/>
            <a:ext cx="4214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Heat dissipation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Cost</a:t>
            </a:r>
          </a:p>
          <a:p>
            <a:pPr marL="571500" indent="-571500">
              <a:buFont typeface="Arial" charset="0"/>
              <a:buChar char="•"/>
            </a:pPr>
            <a:r>
              <a:rPr lang="is-IS" sz="3600" dirty="0" smtClean="0"/>
              <a:t>…</a:t>
            </a:r>
            <a:endParaRPr lang="en-US" sz="36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/>
              <p:cNvSpPr txBox="1"/>
              <p:nvPr/>
            </p:nvSpPr>
            <p:spPr>
              <a:xfrm>
                <a:off x="3022264" y="13821274"/>
                <a:ext cx="4584522" cy="1174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5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5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54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sz="5400" b="0" i="1" smtClean="0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s-ES" sz="5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s-ES" sz="5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s-ES" sz="5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264" y="13821274"/>
                <a:ext cx="4584522" cy="117416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/>
          <p:cNvCxnSpPr/>
          <p:nvPr/>
        </p:nvCxnSpPr>
        <p:spPr>
          <a:xfrm>
            <a:off x="11279648" y="6188774"/>
            <a:ext cx="0" cy="23766113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5439826" y="13741198"/>
            <a:ext cx="284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Pareto Front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922002" y="14895125"/>
            <a:ext cx="646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3200" i="1" smtClean="0">
                <a:latin typeface="Arial" charset="0"/>
                <a:ea typeface="Arial" charset="0"/>
                <a:cs typeface="Arial" charset="0"/>
              </a:rPr>
              <a:t>optimization problem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31242000" y="6188774"/>
            <a:ext cx="0" cy="23766113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1660109" y="7747919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/>
              <a:t>The Pareto front defines the set of optimal values for the objectives in the system being </a:t>
            </a:r>
            <a:r>
              <a:rPr lang="en-US" sz="4000" smtClean="0"/>
              <a:t>analyzed.</a:t>
            </a:r>
            <a:endParaRPr lang="en-US" sz="40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11344913" y="21134948"/>
            <a:ext cx="19692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5">
                    <a:lumMod val="50000"/>
                  </a:schemeClr>
                </a:solidFill>
              </a:rPr>
              <a:t>Gaussian process regressions to build objective surrogates: 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307042" y="21842834"/>
            <a:ext cx="1354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Gaussian process (GP) is a collection of random variables, any finite number of which have a joint Gaussian </a:t>
            </a:r>
            <a:r>
              <a:rPr lang="en-US" sz="4000" dirty="0" smtClean="0"/>
              <a:t>distribution [1]</a:t>
            </a:r>
            <a:endParaRPr lang="en-US" sz="400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4221" y="21842834"/>
            <a:ext cx="5352321" cy="362670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228" y="26220711"/>
            <a:ext cx="5098910" cy="3466720"/>
          </a:xfrm>
          <a:prstGeom prst="rect">
            <a:avLst/>
          </a:prstGeom>
        </p:spPr>
      </p:pic>
      <p:sp>
        <p:nvSpPr>
          <p:cNvPr id="117" name="Rounded Rectangle 116"/>
          <p:cNvSpPr/>
          <p:nvPr/>
        </p:nvSpPr>
        <p:spPr>
          <a:xfrm>
            <a:off x="11739544" y="23265748"/>
            <a:ext cx="4715316" cy="125674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Prior </a:t>
            </a:r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 and beliefs</a:t>
            </a:r>
            <a:endParaRPr lang="en-US" sz="3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11890371" y="26555465"/>
            <a:ext cx="4484949" cy="1044909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Observations</a:t>
            </a:r>
            <a:endParaRPr lang="en-US" sz="3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1646973" y="10259016"/>
            <a:ext cx="876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/>
              <a:t>Given some observations and an iterative optimization process, the Pareto front is discovered, along with the experimental designs that generated it.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ounded Rectangle 128"/>
              <p:cNvSpPr/>
              <p:nvPr/>
            </p:nvSpPr>
            <p:spPr>
              <a:xfrm>
                <a:off x="16454859" y="24740641"/>
                <a:ext cx="4520971" cy="1972239"/>
              </a:xfrm>
              <a:prstGeom prst="roundRect">
                <a:avLst/>
              </a:prstGeom>
              <a:noFill/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Likelihood and Ba</a:t>
                </a:r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yes rule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9" name="Rounded 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4859" y="24740641"/>
                <a:ext cx="4520971" cy="1972239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ounded Rectangle 129"/>
          <p:cNvSpPr/>
          <p:nvPr/>
        </p:nvSpPr>
        <p:spPr>
          <a:xfrm>
            <a:off x="21734754" y="25104003"/>
            <a:ext cx="3019036" cy="1245514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Posterior</a:t>
            </a:r>
            <a:endParaRPr lang="en-US" sz="36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1446715" y="22676715"/>
            <a:ext cx="104513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Using Gaussian process regressions is an effective method for building objective surrogates under uncertainty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The method </a:t>
            </a:r>
            <a:r>
              <a:rPr lang="en-US" sz="4000" dirty="0"/>
              <a:t> allows experimentalists to obtain an optimal </a:t>
            </a:r>
            <a:r>
              <a:rPr lang="en-US" sz="4000" dirty="0" smtClean="0"/>
              <a:t>set of </a:t>
            </a:r>
            <a:r>
              <a:rPr lang="en-US" sz="4000" dirty="0"/>
              <a:t>designs to apply in their experiments, with no extra costs or inefficient use of resources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502" y="7564362"/>
            <a:ext cx="3926043" cy="4306398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735" y="7530665"/>
            <a:ext cx="3931995" cy="4340093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32152668" y="12011158"/>
            <a:ext cx="10824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latin typeface="Arial" charset="0"/>
                <a:ea typeface="Arial" charset="0"/>
                <a:cs typeface="Arial" charset="0"/>
              </a:rPr>
              <a:t>SMOOT (Stochastic Multi-Objective Optimization Tool):</a:t>
            </a:r>
          </a:p>
          <a:p>
            <a:pPr algn="ctr"/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3200" b="1" u="sng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nanohub.org</a:t>
            </a:r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/tools/smoot/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/>
              <p:cNvSpPr txBox="1"/>
              <p:nvPr/>
            </p:nvSpPr>
            <p:spPr>
              <a:xfrm>
                <a:off x="31725434" y="13086340"/>
                <a:ext cx="11530766" cy="414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A synthetic 2-dimensional problem was tested[3]: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+10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10.5−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+5.5</m:t>
                              </m:r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+0.5</m:t>
                              </m:r>
                            </m:e>
                          </m:d>
                        </m:e>
                      </m:rad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30</m:t>
                          </m:r>
                        </m:den>
                      </m:f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i="1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5434" y="13086340"/>
                <a:ext cx="11530766" cy="4146456"/>
              </a:xfrm>
              <a:prstGeom prst="rect">
                <a:avLst/>
              </a:prstGeom>
              <a:blipFill rotWithShape="0">
                <a:blip r:embed="rId15"/>
                <a:stretch>
                  <a:fillRect l="-1586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Picture 1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12297" y="17387258"/>
            <a:ext cx="5193293" cy="4126563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458217" y="17456558"/>
            <a:ext cx="5181623" cy="405006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28627" y="24554547"/>
            <a:ext cx="3822444" cy="1911222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19"/>
          <a:srcRect l="6059" t="19555" r="5804"/>
          <a:stretch/>
        </p:blipFill>
        <p:spPr>
          <a:xfrm>
            <a:off x="12266935" y="27712751"/>
            <a:ext cx="3581960" cy="2276894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20"/>
          <a:srcRect l="3309" t="10945" r="6069" b="12189"/>
          <a:stretch/>
        </p:blipFill>
        <p:spPr>
          <a:xfrm>
            <a:off x="21784312" y="26519167"/>
            <a:ext cx="2892887" cy="1675976"/>
          </a:xfrm>
          <a:prstGeom prst="rect">
            <a:avLst/>
          </a:prstGeom>
        </p:spPr>
      </p:pic>
      <p:cxnSp>
        <p:nvCxnSpPr>
          <p:cNvPr id="142" name="Elbow Connector 141"/>
          <p:cNvCxnSpPr>
            <a:stCxn id="117" idx="3"/>
            <a:endCxn id="129" idx="0"/>
          </p:cNvCxnSpPr>
          <p:nvPr/>
        </p:nvCxnSpPr>
        <p:spPr>
          <a:xfrm>
            <a:off x="16454860" y="23894121"/>
            <a:ext cx="2260485" cy="846520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>
            <a:stCxn id="118" idx="3"/>
            <a:endCxn id="129" idx="2"/>
          </p:cNvCxnSpPr>
          <p:nvPr/>
        </p:nvCxnSpPr>
        <p:spPr>
          <a:xfrm flipV="1">
            <a:off x="16375320" y="26712880"/>
            <a:ext cx="2340025" cy="365040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29" idx="3"/>
            <a:endCxn id="130" idx="1"/>
          </p:cNvCxnSpPr>
          <p:nvPr/>
        </p:nvCxnSpPr>
        <p:spPr>
          <a:xfrm flipV="1">
            <a:off x="20975830" y="25726760"/>
            <a:ext cx="758924" cy="1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28041600" y="25585204"/>
            <a:ext cx="0" cy="82969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4969766" y="29702249"/>
            <a:ext cx="596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A Gaussian process regression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819906" y="7530665"/>
            <a:ext cx="3675896" cy="434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831</TotalTime>
  <Words>403</Words>
  <Application>Microsoft Macintosh PowerPoint</Application>
  <PresentationFormat>Custom</PresentationFormat>
  <Paragraphs>69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Cambria Math</vt:lpstr>
      <vt:lpstr>Arial</vt:lpstr>
      <vt:lpstr>Theme2</vt:lpstr>
      <vt:lpstr>PowerPoint Presentation</vt:lpstr>
    </vt:vector>
  </TitlesOfParts>
  <Manager/>
  <Company>Engineering Computer Network</Company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Rush, Megan M</dc:creator>
  <cp:keywords/>
  <dc:description/>
  <cp:lastModifiedBy>Juan Sebastian Martinez Carvajal</cp:lastModifiedBy>
  <cp:revision>72</cp:revision>
  <cp:lastPrinted>2016-07-15T16:30:26Z</cp:lastPrinted>
  <dcterms:created xsi:type="dcterms:W3CDTF">2014-02-13T19:35:39Z</dcterms:created>
  <dcterms:modified xsi:type="dcterms:W3CDTF">2016-07-18T19:26:39Z</dcterms:modified>
  <cp:category/>
</cp:coreProperties>
</file>